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20" r:id="rId2"/>
    <p:sldId id="339" r:id="rId3"/>
    <p:sldId id="258" r:id="rId4"/>
    <p:sldId id="319" r:id="rId5"/>
    <p:sldId id="321" r:id="rId6"/>
    <p:sldId id="322" r:id="rId7"/>
    <p:sldId id="281" r:id="rId8"/>
    <p:sldId id="261" r:id="rId9"/>
    <p:sldId id="334" r:id="rId10"/>
    <p:sldId id="336" r:id="rId11"/>
    <p:sldId id="327" r:id="rId12"/>
    <p:sldId id="328" r:id="rId13"/>
    <p:sldId id="331" r:id="rId14"/>
    <p:sldId id="332" r:id="rId15"/>
    <p:sldId id="333" r:id="rId16"/>
    <p:sldId id="325" r:id="rId17"/>
    <p:sldId id="337" r:id="rId18"/>
    <p:sldId id="338" r:id="rId19"/>
    <p:sldId id="324" r:id="rId20"/>
    <p:sldId id="323" r:id="rId21"/>
    <p:sldId id="31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813" autoAdjust="0"/>
  </p:normalViewPr>
  <p:slideViewPr>
    <p:cSldViewPr snapToGrid="0">
      <p:cViewPr varScale="1">
        <p:scale>
          <a:sx n="53" d="100"/>
          <a:sy n="53" d="100"/>
        </p:scale>
        <p:origin x="138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74E74-F01F-4DDB-94D8-34CE33C93D77}" type="datetimeFigureOut">
              <a:rPr lang="en-US" smtClean="0"/>
              <a:t>8/30/2020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D4AC9-79D7-4CE9-A9C9-705AFE8E6D11}" type="slidenum">
              <a:rPr lang="en-US" smtClean="0"/>
              <a:t>‹#›</a:t>
            </a:fld>
            <a:endParaRPr lang="en-US"/>
          </a:p>
        </p:txBody>
      </p:sp>
    </p:spTree>
    <p:extLst>
      <p:ext uri="{BB962C8B-B14F-4D97-AF65-F5344CB8AC3E}">
        <p14:creationId xmlns:p14="http://schemas.microsoft.com/office/powerpoint/2010/main" val="9579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pload.wikimedia.org/wikipedia/commons/thumb/5/5d/Taiga_ecoregion.png/800px-Taiga_ecoregion.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orc-db.github.i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orc-db.github.i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oaa.gov/education/resource-collections/climate/carbon-cyc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mmons.wikimedia.org/wiki/File:Vegetation.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students for input and predictions (not necessarily hypotheses yet)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a:t>
            </a:fld>
            <a:endParaRPr lang="en-US"/>
          </a:p>
        </p:txBody>
      </p:sp>
    </p:spTree>
    <p:extLst>
      <p:ext uri="{BB962C8B-B14F-4D97-AF65-F5344CB8AC3E}">
        <p14:creationId xmlns:p14="http://schemas.microsoft.com/office/powerpoint/2010/main" val="320615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credits: Wikipedia Commons </a:t>
            </a:r>
            <a:r>
              <a:rPr lang="en-US" dirty="0" smtClean="0">
                <a:hlinkClick r:id="rId3"/>
              </a:rPr>
              <a:t>https://upload.wikimedia.org/wikipedia/commons/thumb/5/5d/Taiga_ecoregion.png/800px-Taiga_ecoregion.png</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12</a:t>
            </a:fld>
            <a:endParaRPr lang="en-US"/>
          </a:p>
        </p:txBody>
      </p:sp>
    </p:spTree>
    <p:extLst>
      <p:ext uri="{BB962C8B-B14F-4D97-AF65-F5344CB8AC3E}">
        <p14:creationId xmlns:p14="http://schemas.microsoft.com/office/powerpoint/2010/main" val="4757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credits: By </a:t>
            </a:r>
            <a:r>
              <a:rPr lang="en-US" baseline="0" dirty="0" err="1" smtClean="0"/>
              <a:t>Terpsichores</a:t>
            </a:r>
            <a:r>
              <a:rPr lang="en-US" baseline="0" dirty="0" smtClean="0"/>
              <a:t> - Own work, CC BY-SA 3.0, https://commons.wikimedia.org/w/index.php?curid=22441317  </a:t>
            </a:r>
          </a:p>
          <a:p>
            <a:r>
              <a:rPr lang="en-US" dirty="0" smtClean="0"/>
              <a:t>By Norbert Nagel, </a:t>
            </a:r>
            <a:r>
              <a:rPr lang="en-US" dirty="0" err="1" smtClean="0"/>
              <a:t>Mörfelden-Walldorf</a:t>
            </a:r>
            <a:r>
              <a:rPr lang="en-US" dirty="0" smtClean="0"/>
              <a:t>, Germany - Own work, CC BY-SA 3.0, https://commons.wikimedia.org/w/index.php?curid=17255800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13</a:t>
            </a:fld>
            <a:endParaRPr lang="en-US"/>
          </a:p>
        </p:txBody>
      </p:sp>
    </p:spTree>
    <p:extLst>
      <p:ext uri="{BB962C8B-B14F-4D97-AF65-F5344CB8AC3E}">
        <p14:creationId xmlns:p14="http://schemas.microsoft.com/office/powerpoint/2010/main" val="3976346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credit:</a:t>
            </a:r>
            <a:r>
              <a:rPr lang="en-US" baseline="0" dirty="0" smtClean="0"/>
              <a:t> By </a:t>
            </a:r>
            <a:r>
              <a:rPr lang="en-US" baseline="0" dirty="0" err="1" smtClean="0"/>
              <a:t>Maphobbyist</a:t>
            </a:r>
            <a:r>
              <a:rPr lang="en-US" baseline="0" dirty="0" smtClean="0"/>
              <a:t> - Own work, CC BY-SA 3.0, https://commons.wikimedia.org/w/index.php?curid=14504468</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14</a:t>
            </a:fld>
            <a:endParaRPr lang="en-US"/>
          </a:p>
        </p:txBody>
      </p:sp>
    </p:spTree>
    <p:extLst>
      <p:ext uri="{BB962C8B-B14F-4D97-AF65-F5344CB8AC3E}">
        <p14:creationId xmlns:p14="http://schemas.microsoft.com/office/powerpoint/2010/main" val="3647785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credits: </a:t>
            </a:r>
            <a:r>
              <a:rPr lang="en-US" dirty="0" smtClean="0"/>
              <a:t>By Beck, H.E., Zimmermann, N. E., </a:t>
            </a:r>
            <a:r>
              <a:rPr lang="en-US" dirty="0" err="1" smtClean="0"/>
              <a:t>McVicar</a:t>
            </a:r>
            <a:r>
              <a:rPr lang="en-US" dirty="0" smtClean="0"/>
              <a:t>, T. R., </a:t>
            </a:r>
            <a:r>
              <a:rPr lang="en-US" dirty="0" err="1" smtClean="0"/>
              <a:t>Vergopolan</a:t>
            </a:r>
            <a:r>
              <a:rPr lang="en-US" dirty="0" smtClean="0"/>
              <a:t>, N., Berg, A., &amp;amp; Wood, E. F. - &amp;</a:t>
            </a:r>
            <a:r>
              <a:rPr lang="en-US" dirty="0" err="1" smtClean="0"/>
              <a:t>quot;Present</a:t>
            </a:r>
            <a:r>
              <a:rPr lang="en-US" dirty="0" smtClean="0"/>
              <a:t> and future </a:t>
            </a:r>
            <a:r>
              <a:rPr lang="en-US" dirty="0" err="1" smtClean="0"/>
              <a:t>Köppen</a:t>
            </a:r>
            <a:r>
              <a:rPr lang="en-US" dirty="0" smtClean="0"/>
              <a:t>-Geiger climate classification maps at 1-km </a:t>
            </a:r>
            <a:r>
              <a:rPr lang="en-US" dirty="0" err="1" smtClean="0"/>
              <a:t>resolution&amp;quot</a:t>
            </a:r>
            <a:r>
              <a:rPr lang="en-US" dirty="0" smtClean="0"/>
              <a:t>;. Nature Scientific Data. DOI:10.1038/sdata.2018.214., CC BY 4.0, https://commons.wikimedia.org/w/index.php?curid=74672913</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15</a:t>
            </a:fld>
            <a:endParaRPr lang="en-US"/>
          </a:p>
        </p:txBody>
      </p:sp>
    </p:spTree>
    <p:extLst>
      <p:ext uri="{BB962C8B-B14F-4D97-AF65-F5344CB8AC3E}">
        <p14:creationId xmlns:p14="http://schemas.microsoft.com/office/powerpoint/2010/main" val="2498127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Dr. Susan Cook-Patton stands in the </a:t>
            </a:r>
            <a:r>
              <a:rPr lang="en-US" baseline="0" dirty="0" err="1" smtClean="0"/>
              <a:t>Biodiversitree</a:t>
            </a:r>
            <a:r>
              <a:rPr lang="en-US" baseline="0" dirty="0" smtClean="0"/>
              <a:t> reforestation experiment in the Chesapeake Bay watershed.</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16</a:t>
            </a:fld>
            <a:endParaRPr lang="en-US"/>
          </a:p>
        </p:txBody>
      </p:sp>
    </p:spTree>
    <p:extLst>
      <p:ext uri="{BB962C8B-B14F-4D97-AF65-F5344CB8AC3E}">
        <p14:creationId xmlns:p14="http://schemas.microsoft.com/office/powerpoint/2010/main" val="81694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smtClean="0"/>
              <a:t>This</a:t>
            </a:r>
            <a:r>
              <a:rPr lang="en-US" sz="600" baseline="0" dirty="0" smtClean="0"/>
              <a:t> contains the ForC databases from around the world. Students will be working with data from different locations (</a:t>
            </a:r>
            <a:r>
              <a:rPr lang="en-US" sz="800" dirty="0" smtClean="0">
                <a:hlinkClick r:id="rId3"/>
              </a:rPr>
              <a:t>https://forc-db.github.io/</a:t>
            </a:r>
            <a:r>
              <a:rPr lang="en-US" sz="800" dirty="0" smtClean="0"/>
              <a:t>)</a:t>
            </a:r>
            <a:endParaRPr lang="en-US" sz="600" dirty="0"/>
          </a:p>
        </p:txBody>
      </p:sp>
      <p:sp>
        <p:nvSpPr>
          <p:cNvPr id="4" name="Slide Number Placeholder 3"/>
          <p:cNvSpPr>
            <a:spLocks noGrp="1"/>
          </p:cNvSpPr>
          <p:nvPr>
            <p:ph type="sldNum" sz="quarter" idx="10"/>
          </p:nvPr>
        </p:nvSpPr>
        <p:spPr/>
        <p:txBody>
          <a:bodyPr/>
          <a:lstStyle/>
          <a:p>
            <a:fld id="{D02D4AC9-79D7-4CE9-A9C9-705AFE8E6D11}" type="slidenum">
              <a:rPr lang="en-US" smtClean="0"/>
              <a:t>17</a:t>
            </a:fld>
            <a:endParaRPr lang="en-US"/>
          </a:p>
        </p:txBody>
      </p:sp>
    </p:spTree>
    <p:extLst>
      <p:ext uri="{BB962C8B-B14F-4D97-AF65-F5344CB8AC3E}">
        <p14:creationId xmlns:p14="http://schemas.microsoft.com/office/powerpoint/2010/main" val="1079884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on IPCC</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19</a:t>
            </a:fld>
            <a:endParaRPr lang="en-US"/>
          </a:p>
        </p:txBody>
      </p:sp>
    </p:spTree>
    <p:extLst>
      <p:ext uri="{BB962C8B-B14F-4D97-AF65-F5344CB8AC3E}">
        <p14:creationId xmlns:p14="http://schemas.microsoft.com/office/powerpoint/2010/main" val="66709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on</a:t>
            </a:r>
            <a:r>
              <a:rPr lang="en-US" baseline="0" dirty="0" smtClean="0"/>
              <a:t> forest regrowth</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20</a:t>
            </a:fld>
            <a:endParaRPr lang="en-US"/>
          </a:p>
        </p:txBody>
      </p:sp>
    </p:spTree>
    <p:extLst>
      <p:ext uri="{BB962C8B-B14F-4D97-AF65-F5344CB8AC3E}">
        <p14:creationId xmlns:p14="http://schemas.microsoft.com/office/powerpoint/2010/main" val="720690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smtClean="0"/>
              <a:t>This</a:t>
            </a:r>
            <a:r>
              <a:rPr lang="en-US" sz="600" baseline="0" dirty="0" smtClean="0"/>
              <a:t> contains the ForC databases from around the world. Students will be working with data from different locations (</a:t>
            </a:r>
            <a:r>
              <a:rPr lang="en-US" sz="800" dirty="0" smtClean="0">
                <a:hlinkClick r:id="rId3"/>
              </a:rPr>
              <a:t>https://forc-db.github.io/</a:t>
            </a:r>
            <a:r>
              <a:rPr lang="en-US" sz="800" dirty="0" smtClean="0"/>
              <a:t>)</a:t>
            </a:r>
            <a:endParaRPr lang="en-US" sz="600" dirty="0"/>
          </a:p>
        </p:txBody>
      </p:sp>
      <p:sp>
        <p:nvSpPr>
          <p:cNvPr id="4" name="Slide Number Placeholder 3"/>
          <p:cNvSpPr>
            <a:spLocks noGrp="1"/>
          </p:cNvSpPr>
          <p:nvPr>
            <p:ph type="sldNum" sz="quarter" idx="10"/>
          </p:nvPr>
        </p:nvSpPr>
        <p:spPr/>
        <p:txBody>
          <a:bodyPr/>
          <a:lstStyle/>
          <a:p>
            <a:fld id="{D02D4AC9-79D7-4CE9-A9C9-705AFE8E6D11}" type="slidenum">
              <a:rPr lang="en-US" smtClean="0"/>
              <a:t>2</a:t>
            </a:fld>
            <a:endParaRPr lang="en-US"/>
          </a:p>
        </p:txBody>
      </p:sp>
    </p:spTree>
    <p:extLst>
      <p:ext uri="{BB962C8B-B14F-4D97-AF65-F5344CB8AC3E}">
        <p14:creationId xmlns:p14="http://schemas.microsoft.com/office/powerpoint/2010/main" val="110533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https://svs.gsfc.nasa.gov/cgi-bin/details.cgi?aid=11719</a:t>
            </a:r>
          </a:p>
          <a:p>
            <a:r>
              <a:rPr lang="en-US" dirty="0" smtClean="0"/>
              <a:t>This</a:t>
            </a:r>
            <a:r>
              <a:rPr lang="en-US" baseline="0" dirty="0" smtClean="0"/>
              <a:t> is an opportunity to discuss carbon sequestration and climate </a:t>
            </a:r>
            <a:r>
              <a:rPr lang="en-US" baseline="0" dirty="0" smtClean="0"/>
              <a:t>change. Questions go along with the video</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3</a:t>
            </a:fld>
            <a:endParaRPr lang="en-US"/>
          </a:p>
        </p:txBody>
      </p:sp>
    </p:spTree>
    <p:extLst>
      <p:ext uri="{BB962C8B-B14F-4D97-AF65-F5344CB8AC3E}">
        <p14:creationId xmlns:p14="http://schemas.microsoft.com/office/powerpoint/2010/main" val="45318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the formulas for photosynthesis and cellular respiration, make sure to discuss their</a:t>
            </a:r>
            <a:r>
              <a:rPr lang="en-US" baseline="0" dirty="0" smtClean="0"/>
              <a:t> connections</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a:t>
            </a:fld>
            <a:endParaRPr lang="en-US"/>
          </a:p>
        </p:txBody>
      </p:sp>
    </p:spTree>
    <p:extLst>
      <p:ext uri="{BB962C8B-B14F-4D97-AF65-F5344CB8AC3E}">
        <p14:creationId xmlns:p14="http://schemas.microsoft.com/office/powerpoint/2010/main" val="425947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Carbon can cycle quickly through this biological pathway, especially in aquatic ecosystems. Overall, an estimated 1,000 to 100,000 million metric tons of carbon move through the biological pathway each year. For context, a metric ton is about the weight of an elephant or a small </a:t>
            </a:r>
            <a:r>
              <a:rPr lang="en-US" sz="1200" b="0" i="0" kern="1200" dirty="0" smtClean="0">
                <a:solidFill>
                  <a:schemeClr val="tx1"/>
                </a:solidFill>
                <a:effectLst/>
                <a:latin typeface="+mn-lt"/>
                <a:ea typeface="+mn-ea"/>
                <a:cs typeface="+mn-cs"/>
              </a:rPr>
              <a:t>car</a:t>
            </a:r>
          </a:p>
          <a:p>
            <a:r>
              <a:rPr lang="en-US" sz="1200" b="0" i="0" kern="1200" dirty="0" smtClean="0">
                <a:solidFill>
                  <a:schemeClr val="tx1"/>
                </a:solidFill>
                <a:effectLst/>
                <a:latin typeface="+mn-lt"/>
                <a:ea typeface="+mn-ea"/>
                <a:cs typeface="+mn-cs"/>
              </a:rPr>
              <a:t>(photo - https://commons.wikimedia.org/wiki/File:Giant_Panda_Eating.jpg, by Chen Wu from Shanghai, China)</a:t>
            </a:r>
            <a:endParaRPr lang="en-US" dirty="0"/>
          </a:p>
        </p:txBody>
      </p:sp>
      <p:sp>
        <p:nvSpPr>
          <p:cNvPr id="4" name="Slide Number Placeholder 3"/>
          <p:cNvSpPr>
            <a:spLocks noGrp="1"/>
          </p:cNvSpPr>
          <p:nvPr>
            <p:ph type="sldNum" sz="quarter" idx="5"/>
          </p:nvPr>
        </p:nvSpPr>
        <p:spPr/>
        <p:txBody>
          <a:bodyPr/>
          <a:lstStyle/>
          <a:p>
            <a:fld id="{61131C0C-8AA0-481D-9103-3B136E62A5AF}" type="slidenum">
              <a:rPr lang="en-US" smtClean="0"/>
              <a:t>5</a:t>
            </a:fld>
            <a:endParaRPr lang="en-US"/>
          </a:p>
        </p:txBody>
      </p:sp>
    </p:spTree>
    <p:extLst>
      <p:ext uri="{BB962C8B-B14F-4D97-AF65-F5344CB8AC3E}">
        <p14:creationId xmlns:p14="http://schemas.microsoft.com/office/powerpoint/2010/main" val="3361081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Photos </a:t>
            </a:r>
            <a:r>
              <a:rPr lang="en-US" dirty="0" smtClean="0"/>
              <a:t>courtesy </a:t>
            </a:r>
            <a:r>
              <a:rPr lang="en-US" dirty="0" smtClean="0"/>
              <a:t>of Wikipedia</a:t>
            </a:r>
            <a:r>
              <a:rPr lang="en-US" baseline="0" dirty="0" smtClean="0"/>
              <a:t> commons, basic difference between carbon fixation (the algae) and carbon sequestration (the giant redwood)</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6</a:t>
            </a:fld>
            <a:endParaRPr lang="en-US"/>
          </a:p>
        </p:txBody>
      </p:sp>
    </p:spTree>
    <p:extLst>
      <p:ext uri="{BB962C8B-B14F-4D97-AF65-F5344CB8AC3E}">
        <p14:creationId xmlns:p14="http://schemas.microsoft.com/office/powerpoint/2010/main" val="397781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for input on the carbon cycle, review the basic process of global warming (where Carbon Dioxide in the atmosphere traps heat causing the global temperature to rise)</a:t>
            </a:r>
          </a:p>
          <a:p>
            <a:r>
              <a:rPr lang="en-US" baseline="0" dirty="0" smtClean="0"/>
              <a:t>(photo credit - </a:t>
            </a:r>
            <a:r>
              <a:rPr lang="en-US" dirty="0" smtClean="0">
                <a:hlinkClick r:id="rId3"/>
              </a:rPr>
              <a:t>https://www.noaa.gov/education/resource-collections/climate/carbon-cycle</a:t>
            </a:r>
            <a:r>
              <a:rPr lang="en-US" dirty="0" smtClean="0"/>
              <a:t>)</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7</a:t>
            </a:fld>
            <a:endParaRPr lang="en-US"/>
          </a:p>
        </p:txBody>
      </p:sp>
    </p:spTree>
    <p:extLst>
      <p:ext uri="{BB962C8B-B14F-4D97-AF65-F5344CB8AC3E}">
        <p14:creationId xmlns:p14="http://schemas.microsoft.com/office/powerpoint/2010/main" val="237467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shows</a:t>
            </a:r>
            <a:r>
              <a:rPr lang="en-US" baseline="0" dirty="0" smtClean="0"/>
              <a:t> fluctuations in carbon stocks. Note that most carbon is cycled through the forest and a small percentage overall is actually put into the forest sink. A negative number means carbon is being pulled from the atmosphere and a positive number means it’s being released.</a:t>
            </a:r>
            <a:endParaRPr lang="en-US" dirty="0" smtClean="0"/>
          </a:p>
          <a:p>
            <a:endParaRPr lang="en-US" dirty="0" smtClean="0"/>
          </a:p>
          <a:p>
            <a:r>
              <a:rPr lang="en-US" dirty="0" smtClean="0"/>
              <a:t>(photo credit – painting by Kristina</a:t>
            </a:r>
            <a:r>
              <a:rPr lang="en-US" baseline="0" dirty="0" smtClean="0"/>
              <a:t> Anderson-Teixeira, text by Valentine Hermann)</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8</a:t>
            </a:fld>
            <a:endParaRPr lang="en-US"/>
          </a:p>
        </p:txBody>
      </p:sp>
    </p:spTree>
    <p:extLst>
      <p:ext uri="{BB962C8B-B14F-4D97-AF65-F5344CB8AC3E}">
        <p14:creationId xmlns:p14="http://schemas.microsoft.com/office/powerpoint/2010/main" val="5695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Biomes</a:t>
            </a:r>
            <a:r>
              <a:rPr lang="en-US" baseline="0" dirty="0" smtClean="0"/>
              <a:t> around the world, photo credit </a:t>
            </a:r>
            <a:r>
              <a:rPr lang="en-US" sz="1200" b="0" i="0" kern="1200" dirty="0" smtClean="0">
                <a:solidFill>
                  <a:schemeClr val="tx1"/>
                </a:solidFill>
                <a:effectLst/>
                <a:latin typeface="+mn-lt"/>
                <a:ea typeface="+mn-ea"/>
                <a:cs typeface="+mn-cs"/>
              </a:rPr>
              <a:t>Ville </a:t>
            </a:r>
            <a:r>
              <a:rPr lang="en-US" sz="1200" b="0" i="0" kern="1200" dirty="0" err="1" smtClean="0">
                <a:solidFill>
                  <a:schemeClr val="tx1"/>
                </a:solidFill>
                <a:effectLst/>
                <a:latin typeface="+mn-lt"/>
                <a:ea typeface="+mn-ea"/>
                <a:cs typeface="+mn-cs"/>
              </a:rPr>
              <a:t>Koistinen</a:t>
            </a:r>
            <a:r>
              <a:rPr lang="en-US" sz="1200" b="0" i="0" kern="1200" dirty="0" smtClean="0">
                <a:solidFill>
                  <a:schemeClr val="tx1"/>
                </a:solidFill>
                <a:effectLst/>
                <a:latin typeface="+mn-lt"/>
                <a:ea typeface="+mn-ea"/>
                <a:cs typeface="+mn-cs"/>
              </a:rPr>
              <a:t>, Wikipedia commons </a:t>
            </a:r>
            <a:r>
              <a:rPr lang="en-US" dirty="0" smtClean="0">
                <a:hlinkClick r:id="rId3"/>
              </a:rPr>
              <a:t>https://commons.wikimedia.org/wiki/File:Vegetation.png</a:t>
            </a:r>
            <a:r>
              <a:rPr lang="en-US" dirty="0" smtClean="0"/>
              <a:t>. Though there are many biomes, our study focuses</a:t>
            </a:r>
            <a:r>
              <a:rPr lang="en-US" baseline="0" dirty="0" smtClean="0"/>
              <a:t> on four: Boreal forests, Temperate forests, Subtropical forests, and Tropical forests</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11</a:t>
            </a:fld>
            <a:endParaRPr lang="en-US"/>
          </a:p>
        </p:txBody>
      </p:sp>
    </p:spTree>
    <p:extLst>
      <p:ext uri="{BB962C8B-B14F-4D97-AF65-F5344CB8AC3E}">
        <p14:creationId xmlns:p14="http://schemas.microsoft.com/office/powerpoint/2010/main" val="2699418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09300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810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32846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938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2890C2-A226-4708-945E-99F157835B52}" type="datetimeFigureOut">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60571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2890C2-A226-4708-945E-99F157835B52}" type="datetimeFigureOut">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33493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2890C2-A226-4708-945E-99F157835B52}" type="datetimeFigureOut">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91922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2890C2-A226-4708-945E-99F157835B52}" type="datetimeFigureOut">
              <a:rPr lang="en-US" smtClean="0"/>
              <a:t>8/30/2020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89189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2890C2-A226-4708-945E-99F157835B52}" type="datetimeFigureOut">
              <a:rPr lang="en-US" smtClean="0"/>
              <a:t>8/30/2020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603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306052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6956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890C2-A226-4708-945E-99F157835B52}" type="datetimeFigureOut">
              <a:rPr lang="en-US" smtClean="0"/>
              <a:t>8/30/2020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D0E38-36CA-474E-8BC8-112C17843136}" type="slidenum">
              <a:rPr lang="en-US" smtClean="0"/>
              <a:t>‹#›</a:t>
            </a:fld>
            <a:endParaRPr lang="en-US"/>
          </a:p>
        </p:txBody>
      </p:sp>
    </p:spTree>
    <p:extLst>
      <p:ext uri="{BB962C8B-B14F-4D97-AF65-F5344CB8AC3E}">
        <p14:creationId xmlns:p14="http://schemas.microsoft.com/office/powerpoint/2010/main" val="3313139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pcc.c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vs.gsfc.nasa.gov/cgi-bin/details.cgi?aid=117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9314" y="1889806"/>
            <a:ext cx="9144000" cy="2387600"/>
          </a:xfrm>
        </p:spPr>
        <p:txBody>
          <a:bodyPr>
            <a:normAutofit fontScale="90000"/>
          </a:bodyPr>
          <a:lstStyle/>
          <a:p>
            <a:r>
              <a:rPr lang="en-US" dirty="0" smtClean="0"/>
              <a:t>How does carbon sequestration from natural forest regrowth differ around the world?</a:t>
            </a:r>
            <a:endParaRPr lang="en-US" dirty="0"/>
          </a:p>
        </p:txBody>
      </p:sp>
    </p:spTree>
    <p:extLst>
      <p:ext uri="{BB962C8B-B14F-4D97-AF65-F5344CB8AC3E}">
        <p14:creationId xmlns:p14="http://schemas.microsoft.com/office/powerpoint/2010/main" val="3978141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 Kristina Anderson-Teixeira</a:t>
            </a:r>
          </a:p>
        </p:txBody>
      </p:sp>
      <p:sp>
        <p:nvSpPr>
          <p:cNvPr id="3" name="Content Placeholder 2"/>
          <p:cNvSpPr>
            <a:spLocks noGrp="1"/>
          </p:cNvSpPr>
          <p:nvPr>
            <p:ph idx="1"/>
          </p:nvPr>
        </p:nvSpPr>
        <p:spPr>
          <a:xfrm>
            <a:off x="838200" y="1825625"/>
            <a:ext cx="4904232" cy="4351338"/>
          </a:xfrm>
        </p:spPr>
        <p:txBody>
          <a:bodyPr>
            <a:normAutofit/>
          </a:bodyPr>
          <a:lstStyle/>
          <a:p>
            <a:r>
              <a:rPr lang="en-US" dirty="0" smtClean="0"/>
              <a:t>She studies forest </a:t>
            </a:r>
            <a:r>
              <a:rPr lang="en-US" dirty="0"/>
              <a:t>ecosystem ecology, global change ecology, and climate protection through forest conservation. </a:t>
            </a:r>
            <a:endParaRPr lang="en-US" dirty="0" smtClean="0"/>
          </a:p>
          <a:p>
            <a:r>
              <a:rPr lang="en-US" dirty="0" smtClean="0"/>
              <a:t>She leads </a:t>
            </a:r>
            <a:r>
              <a:rPr lang="en-US" dirty="0"/>
              <a:t>the Ecosystems &amp; Climate Research Initiative for the Center for Tropical Forest Science-Forest Global Earth Observatory (CTFS-</a:t>
            </a:r>
            <a:r>
              <a:rPr lang="en-US" dirty="0" err="1"/>
              <a:t>ForestGEO</a:t>
            </a:r>
            <a:r>
              <a:rPr lang="en-US" dirty="0"/>
              <a:t>),</a:t>
            </a:r>
          </a:p>
        </p:txBody>
      </p:sp>
      <p:pic>
        <p:nvPicPr>
          <p:cNvPr id="4" name="Picture 3"/>
          <p:cNvPicPr>
            <a:picLocks noChangeAspect="1"/>
          </p:cNvPicPr>
          <p:nvPr/>
        </p:nvPicPr>
        <p:blipFill>
          <a:blip r:embed="rId2"/>
          <a:stretch>
            <a:fillRect/>
          </a:stretch>
        </p:blipFill>
        <p:spPr>
          <a:xfrm>
            <a:off x="6671950" y="1788446"/>
            <a:ext cx="5520050" cy="4425696"/>
          </a:xfrm>
          <a:prstGeom prst="rect">
            <a:avLst/>
          </a:prstGeom>
        </p:spPr>
      </p:pic>
    </p:spTree>
    <p:extLst>
      <p:ext uri="{BB962C8B-B14F-4D97-AF65-F5344CB8AC3E}">
        <p14:creationId xmlns:p14="http://schemas.microsoft.com/office/powerpoint/2010/main" val="305966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Biome: A distinct community of plants and animals occupying a specific environment</a:t>
            </a:r>
            <a:br>
              <a:rPr lang="en-US" dirty="0"/>
            </a:br>
            <a:endParaRPr lang="en-US" dirty="0"/>
          </a:p>
        </p:txBody>
      </p:sp>
      <p:pic>
        <p:nvPicPr>
          <p:cNvPr id="1026" name="Picture 2" descr="https://upload.wikimedia.org/wikipedia/commons/e/e4/Vege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1" y="1398080"/>
            <a:ext cx="12157538" cy="545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15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Boreal Forest</a:t>
            </a:r>
            <a:endParaRPr lang="en-US" dirty="0"/>
          </a:p>
        </p:txBody>
      </p:sp>
      <p:sp>
        <p:nvSpPr>
          <p:cNvPr id="3" name="Content Placeholder 2"/>
          <p:cNvSpPr>
            <a:spLocks noGrp="1"/>
          </p:cNvSpPr>
          <p:nvPr>
            <p:ph idx="1"/>
          </p:nvPr>
        </p:nvSpPr>
        <p:spPr>
          <a:xfrm>
            <a:off x="838200" y="1825625"/>
            <a:ext cx="4026408" cy="4351338"/>
          </a:xfrm>
        </p:spPr>
        <p:txBody>
          <a:bodyPr>
            <a:normAutofit lnSpcReduction="10000"/>
          </a:bodyPr>
          <a:lstStyle/>
          <a:p>
            <a:r>
              <a:rPr lang="en-US" dirty="0" smtClean="0"/>
              <a:t>Found only in the Northern Hemisphere</a:t>
            </a:r>
          </a:p>
          <a:p>
            <a:r>
              <a:rPr lang="en-US" dirty="0" smtClean="0"/>
              <a:t>Forest is comprised mostly of conifers such as spruce, jack pine,  tamarack, and fir along some deciduous trees</a:t>
            </a:r>
          </a:p>
          <a:p>
            <a:r>
              <a:rPr lang="en-US" dirty="0" smtClean="0"/>
              <a:t>Temperatures are generally cool and drop considerably in the winter  </a:t>
            </a:r>
            <a:endParaRPr lang="en-US" dirty="0"/>
          </a:p>
        </p:txBody>
      </p:sp>
      <p:pic>
        <p:nvPicPr>
          <p:cNvPr id="2050" name="Picture 2" descr="https://upload.wikimedia.org/wikipedia/commons/thumb/5/5d/Taiga_ecoregion.png/800px-Taiga_ecoreg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628" y="365125"/>
            <a:ext cx="7298372" cy="36491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9/93/Taiga_Landscape_in_Canada.jpg/280px-Taiga_Landscape_in_Cana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852" y="4014311"/>
            <a:ext cx="3327155" cy="21626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8/88/Tourbi%C3%A8re_03_-_Parc_de_Frontenac_-_Juillet_2008.jpg/280px-Tourbi%C3%A8re_03_-_Parc_de_Frontenac_-_Juillet_200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8257" y="4590192"/>
            <a:ext cx="3023743" cy="2267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16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Temperate Forest</a:t>
            </a:r>
          </a:p>
        </p:txBody>
      </p:sp>
      <p:sp>
        <p:nvSpPr>
          <p:cNvPr id="3" name="Content Placeholder 2"/>
          <p:cNvSpPr>
            <a:spLocks noGrp="1"/>
          </p:cNvSpPr>
          <p:nvPr>
            <p:ph idx="1"/>
          </p:nvPr>
        </p:nvSpPr>
        <p:spPr>
          <a:xfrm>
            <a:off x="838200" y="1825625"/>
            <a:ext cx="4026408" cy="4351338"/>
          </a:xfrm>
        </p:spPr>
        <p:txBody>
          <a:bodyPr>
            <a:normAutofit/>
          </a:bodyPr>
          <a:lstStyle/>
          <a:p>
            <a:r>
              <a:rPr lang="en-US" dirty="0" smtClean="0"/>
              <a:t>Found in both the Norther and Southern Hemisphere</a:t>
            </a:r>
          </a:p>
          <a:p>
            <a:r>
              <a:rPr lang="en-US" dirty="0" smtClean="0"/>
              <a:t>Forest is comprised mostly of deciduous trees and conifers</a:t>
            </a:r>
          </a:p>
          <a:p>
            <a:r>
              <a:rPr lang="en-US" dirty="0" smtClean="0"/>
              <a:t>Temperatures vary throughout the seasons with warm summers and cold winters</a:t>
            </a:r>
            <a:endParaRPr lang="en-US" dirty="0"/>
          </a:p>
        </p:txBody>
      </p:sp>
      <p:pic>
        <p:nvPicPr>
          <p:cNvPr id="3076" name="Picture 4" descr="https://upload.wikimedia.org/wikipedia/commons/thumb/4/44/Biome_map_04.svg/1024px-Biome_map_04.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041" y="365125"/>
            <a:ext cx="7037959" cy="38213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ile:Autumn forest at Drumbeg Provincial Par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4041" y="4114756"/>
            <a:ext cx="3095244" cy="20622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upload.wikimedia.org/wikipedia/commons/thumb/6/6f/Autumnal_deciduous_forest_-_Laubwand_im_Herbst.jpg/1024px-Autumnal_deciduous_forest_-_Laubwand_im_Herbs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5628" y="4887316"/>
            <a:ext cx="2976372" cy="197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74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Subtropical Forest</a:t>
            </a:r>
            <a:endParaRPr lang="en-US" dirty="0"/>
          </a:p>
        </p:txBody>
      </p:sp>
      <p:sp>
        <p:nvSpPr>
          <p:cNvPr id="3" name="Content Placeholder 2"/>
          <p:cNvSpPr>
            <a:spLocks noGrp="1"/>
          </p:cNvSpPr>
          <p:nvPr>
            <p:ph idx="1"/>
          </p:nvPr>
        </p:nvSpPr>
        <p:spPr>
          <a:xfrm>
            <a:off x="838200" y="1825625"/>
            <a:ext cx="4026408" cy="4351338"/>
          </a:xfrm>
        </p:spPr>
        <p:txBody>
          <a:bodyPr>
            <a:normAutofit/>
          </a:bodyPr>
          <a:lstStyle/>
          <a:p>
            <a:r>
              <a:rPr lang="en-US" dirty="0" smtClean="0"/>
              <a:t>Found between the temperate and rainforest zone</a:t>
            </a:r>
          </a:p>
          <a:p>
            <a:r>
              <a:rPr lang="en-US" dirty="0" smtClean="0"/>
              <a:t>Forest is comprised mostly of deciduous trees </a:t>
            </a:r>
          </a:p>
          <a:p>
            <a:r>
              <a:rPr lang="en-US" dirty="0" smtClean="0"/>
              <a:t>Temperatures are generally warm and stable, rainfall varies seasonally </a:t>
            </a:r>
            <a:endParaRPr lang="en-US" dirty="0"/>
          </a:p>
        </p:txBody>
      </p:sp>
      <p:pic>
        <p:nvPicPr>
          <p:cNvPr id="5124" name="Picture 4" descr="https://upload.wikimedia.org/wikipedia/commons/thumb/e/e2/Fluss_Dja_Somalomo.JPG/250px-Fluss_Dja_Somalom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096" y="4001294"/>
            <a:ext cx="3256990" cy="217566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upload.wikimedia.org/wikipedia/commons/thumb/2/2a/Subtropical.png/1280px-Subtropic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052" y="365125"/>
            <a:ext cx="7227948" cy="3342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9072575" y="4782165"/>
            <a:ext cx="3119426" cy="2075836"/>
          </a:xfrm>
          <a:prstGeom prst="rect">
            <a:avLst/>
          </a:prstGeom>
        </p:spPr>
      </p:pic>
    </p:spTree>
    <p:extLst>
      <p:ext uri="{BB962C8B-B14F-4D97-AF65-F5344CB8AC3E}">
        <p14:creationId xmlns:p14="http://schemas.microsoft.com/office/powerpoint/2010/main" val="396621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Tropical Forest</a:t>
            </a:r>
            <a:endParaRPr lang="en-US" dirty="0"/>
          </a:p>
        </p:txBody>
      </p:sp>
      <p:sp>
        <p:nvSpPr>
          <p:cNvPr id="3" name="Content Placeholder 2"/>
          <p:cNvSpPr>
            <a:spLocks noGrp="1"/>
          </p:cNvSpPr>
          <p:nvPr>
            <p:ph idx="1"/>
          </p:nvPr>
        </p:nvSpPr>
        <p:spPr>
          <a:xfrm>
            <a:off x="838200" y="1825625"/>
            <a:ext cx="4149652" cy="4351338"/>
          </a:xfrm>
        </p:spPr>
        <p:txBody>
          <a:bodyPr>
            <a:normAutofit lnSpcReduction="10000"/>
          </a:bodyPr>
          <a:lstStyle/>
          <a:p>
            <a:r>
              <a:rPr lang="en-US" dirty="0" smtClean="0"/>
              <a:t>Found around the equator and some higher elevations</a:t>
            </a:r>
          </a:p>
          <a:p>
            <a:r>
              <a:rPr lang="en-US" dirty="0" smtClean="0"/>
              <a:t>Forest is a unique mixture of deciduous trees </a:t>
            </a:r>
          </a:p>
          <a:p>
            <a:r>
              <a:rPr lang="en-US" dirty="0" smtClean="0"/>
              <a:t>Temperatures are generally stable throughout the year and rainfall is consistently high</a:t>
            </a:r>
            <a:endParaRPr lang="en-US" dirty="0"/>
          </a:p>
        </p:txBody>
      </p:sp>
      <p:pic>
        <p:nvPicPr>
          <p:cNvPr id="4102" name="Picture 6" descr="https://upload.wikimedia.org/wikipedia/commons/thumb/3/36/FRIM_canopy.JPG/220px-FRIM_can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19" y="3804378"/>
            <a:ext cx="2949829" cy="22123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upload.wikimedia.org/wikipedia/commons/thumb/c/c4/Koppen-Geiger_Map_Af_present.svg/1024px-Koppen-Geiger_Map_Af_present.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624" y="365125"/>
            <a:ext cx="6105144" cy="37024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220px-Monteverde_puente.jpg (220×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3615" y="4369210"/>
            <a:ext cx="3318385" cy="248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806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Forest Regrowth</a:t>
            </a:r>
            <a:endParaRPr lang="en-US" dirty="0"/>
          </a:p>
        </p:txBody>
      </p:sp>
      <p:sp>
        <p:nvSpPr>
          <p:cNvPr id="3" name="Content Placeholder 2"/>
          <p:cNvSpPr>
            <a:spLocks noGrp="1"/>
          </p:cNvSpPr>
          <p:nvPr>
            <p:ph idx="1"/>
          </p:nvPr>
        </p:nvSpPr>
        <p:spPr>
          <a:xfrm>
            <a:off x="838201" y="1825625"/>
            <a:ext cx="5635752" cy="4351338"/>
          </a:xfrm>
        </p:spPr>
        <p:txBody>
          <a:bodyPr/>
          <a:lstStyle/>
          <a:p>
            <a:r>
              <a:rPr lang="en-US" dirty="0" smtClean="0"/>
              <a:t>The natural regrowth process of previously cleared land </a:t>
            </a:r>
            <a:r>
              <a:rPr lang="en-US" dirty="0" smtClean="0"/>
              <a:t>back into forests</a:t>
            </a:r>
          </a:p>
          <a:p>
            <a:r>
              <a:rPr lang="en-US" dirty="0" smtClean="0"/>
              <a:t>This method is similar to reforestation, but relies considerably less on human actors</a:t>
            </a:r>
            <a:endParaRPr lang="en-US" dirty="0"/>
          </a:p>
        </p:txBody>
      </p:sp>
      <p:pic>
        <p:nvPicPr>
          <p:cNvPr id="7170" name="Picture 2" descr="https://public.boxcloud.com/api/2.0/internal_files/711162654817/versions/755623076017/representations/png_paged_2048x2048/content/1.png?access_token=1!cOhyiAuLEqNt8D3jmcSa80W2UjZ7czKTJDjqoyOC8uOGetTc89AsHapmFg1dc87dWBifyOzRdi8XIy90cV7-YSjKphEnynbBWzx89mCpAU2uhKiZUPCLz7HGe39_GFOVW0-rlgBDT-YQ_uDRXHsemXk4_-IO7ARZYC_HBfniQZJL_QFXExtcIG3WMgPU7DvbftDqaQ2bRGMRzFO5MuTmm8MLU_ol3gTzhgJE1KouXRJd4OrqRR_ekaEJVJtv0yBX7vxfNYAV18xE-Czb3841a7z4VXPLdicvPdSSG1kvJ9yvOva8nWKL4vQohUUir22-AGBWsuz0agNwoxTls0ZPS1ScNCxsY9Bt39EQY0hLr2qbmCWnWYVEGYtpbTzNm9A12Qek_wRSN36rfxOfTnElJStLNPv6Z8w6PFDO-2uTK13Bt7I0HkO76_AynJdkd34Mfj2Q8vZn47L1DG0hlb3APIqEvWZaY4uEFATc_5frLguoRizVQmMOSLA40ovSoDmAw5BGFcr9S1fritWS9z6CXVU85r_Jun3GXT09nF-NvA3swtucU8-dp2g5nM9z75g.&amp;shared_link=https%3A%2F%2Ftnc.app.box.com%2Fs%2Fquzt10eogxcz5rn8biverh2gfgu5rcfn&amp;box_client_name=box-content-preview&amp;box_client_version=2.4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877" y="2026190"/>
            <a:ext cx="5266944" cy="395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38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forc-db/ForC/master/figures/World_Map_with_Biogeographic_regions_and_si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90" y="3206"/>
            <a:ext cx="11585240" cy="685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35510" y="0"/>
            <a:ext cx="9144000" cy="943743"/>
          </a:xfrm>
        </p:spPr>
        <p:txBody>
          <a:bodyPr>
            <a:normAutofit/>
          </a:bodyPr>
          <a:lstStyle/>
          <a:p>
            <a:r>
              <a:rPr lang="en-US" dirty="0" smtClean="0"/>
              <a:t>ForC Records</a:t>
            </a:r>
            <a:endParaRPr lang="en-US" dirty="0"/>
          </a:p>
        </p:txBody>
      </p:sp>
    </p:spTree>
    <p:extLst>
      <p:ext uri="{BB962C8B-B14F-4D97-AF65-F5344CB8AC3E}">
        <p14:creationId xmlns:p14="http://schemas.microsoft.com/office/powerpoint/2010/main" val="1479782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ForC</a:t>
            </a:r>
            <a:r>
              <a:rPr lang="en-US" dirty="0" smtClean="0"/>
              <a:t>: The Forest Carbon database</a:t>
            </a:r>
            <a:endParaRPr lang="en-US" dirty="0"/>
          </a:p>
        </p:txBody>
      </p:sp>
      <p:sp>
        <p:nvSpPr>
          <p:cNvPr id="3" name="Content Placeholder 2"/>
          <p:cNvSpPr>
            <a:spLocks noGrp="1"/>
          </p:cNvSpPr>
          <p:nvPr>
            <p:ph idx="1"/>
          </p:nvPr>
        </p:nvSpPr>
        <p:spPr/>
        <p:txBody>
          <a:bodyPr/>
          <a:lstStyle/>
          <a:p>
            <a:r>
              <a:rPr lang="en-US" dirty="0" smtClean="0"/>
              <a:t>ForC is an open-access database containing over </a:t>
            </a:r>
            <a:r>
              <a:rPr lang="en-US" dirty="0" smtClean="0"/>
              <a:t>30</a:t>
            </a:r>
            <a:r>
              <a:rPr lang="en-US" dirty="0" smtClean="0"/>
              <a:t>,000 </a:t>
            </a:r>
            <a:r>
              <a:rPr lang="en-US" dirty="0" smtClean="0"/>
              <a:t>records from </a:t>
            </a:r>
            <a:r>
              <a:rPr lang="en-US" dirty="0" smtClean="0"/>
              <a:t>5,000 </a:t>
            </a:r>
            <a:r>
              <a:rPr lang="en-US" dirty="0" smtClean="0"/>
              <a:t>plots in 3,325 geographically distinct areas.</a:t>
            </a:r>
          </a:p>
          <a:p>
            <a:r>
              <a:rPr lang="en-US" dirty="0" smtClean="0"/>
              <a:t>All data in </a:t>
            </a:r>
            <a:r>
              <a:rPr lang="en-US" dirty="0" err="1"/>
              <a:t>F</a:t>
            </a:r>
            <a:r>
              <a:rPr lang="en-US" dirty="0" err="1" smtClean="0"/>
              <a:t>orC</a:t>
            </a:r>
            <a:r>
              <a:rPr lang="en-US" dirty="0" smtClean="0"/>
              <a:t> comes from published research by accredited scientists.</a:t>
            </a:r>
          </a:p>
          <a:p>
            <a:r>
              <a:rPr lang="en-US" dirty="0" smtClean="0"/>
              <a:t>This database covers all forested biogeographic and climate zones</a:t>
            </a:r>
          </a:p>
          <a:p>
            <a:r>
              <a:rPr lang="en-US" dirty="0" err="1" smtClean="0"/>
              <a:t>ForC</a:t>
            </a:r>
            <a:r>
              <a:rPr lang="en-US" dirty="0" smtClean="0"/>
              <a:t> can be used for ecological analysis of forest carbon cycling, evaluating models and remote sensing, and supporting international </a:t>
            </a:r>
            <a:r>
              <a:rPr lang="en-US" dirty="0" err="1" smtClean="0"/>
              <a:t>efforst</a:t>
            </a:r>
            <a:r>
              <a:rPr lang="en-US" dirty="0" smtClean="0"/>
              <a:t> to inventory forest carbon and greenhouse gas exchange.</a:t>
            </a:r>
            <a:endParaRPr lang="en-US" dirty="0"/>
          </a:p>
        </p:txBody>
      </p:sp>
    </p:spTree>
    <p:extLst>
      <p:ext uri="{BB962C8B-B14F-4D97-AF65-F5344CB8AC3E}">
        <p14:creationId xmlns:p14="http://schemas.microsoft.com/office/powerpoint/2010/main" val="25884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Intergovernmental Panel on Climate Change</a:t>
            </a:r>
            <a:endParaRPr lang="en-US" dirty="0"/>
          </a:p>
        </p:txBody>
      </p:sp>
      <p:sp>
        <p:nvSpPr>
          <p:cNvPr id="3" name="Content Placeholder 2"/>
          <p:cNvSpPr>
            <a:spLocks noGrp="1"/>
          </p:cNvSpPr>
          <p:nvPr>
            <p:ph idx="1"/>
          </p:nvPr>
        </p:nvSpPr>
        <p:spPr>
          <a:xfrm>
            <a:off x="838200" y="1825625"/>
            <a:ext cx="7812024" cy="4351338"/>
          </a:xfrm>
        </p:spPr>
        <p:txBody>
          <a:bodyPr/>
          <a:lstStyle/>
          <a:p>
            <a:r>
              <a:rPr lang="en-US" dirty="0" smtClean="0"/>
              <a:t>The </a:t>
            </a:r>
            <a:r>
              <a:rPr lang="en-US" dirty="0" smtClean="0">
                <a:hlinkClick r:id="rId3"/>
              </a:rPr>
              <a:t>IPCC</a:t>
            </a:r>
            <a:r>
              <a:rPr lang="en-US" dirty="0" smtClean="0"/>
              <a:t> is an intergovernmental body of the United Nations established in 1988</a:t>
            </a:r>
          </a:p>
          <a:p>
            <a:r>
              <a:rPr lang="en-US" dirty="0" smtClean="0"/>
              <a:t>Its primary purpose is to provide objective information relevant to human-induced climate change.</a:t>
            </a:r>
          </a:p>
          <a:p>
            <a:pPr lvl="1"/>
            <a:r>
              <a:rPr lang="en-US" dirty="0" smtClean="0"/>
              <a:t>Includes: Research, Policy Recommendations, Economic Impacts, Risks, Possible Response options, etc.</a:t>
            </a:r>
          </a:p>
          <a:p>
            <a:r>
              <a:rPr lang="en-US" dirty="0" smtClean="0"/>
              <a:t>Part of our objective is to evaluate the accuracy of the IPCC’s estimate of Forest Regrowth</a:t>
            </a:r>
            <a:endParaRPr lang="en-US" dirty="0"/>
          </a:p>
        </p:txBody>
      </p:sp>
      <p:pic>
        <p:nvPicPr>
          <p:cNvPr id="6146" name="Picture 2" descr="https://upload.wikimedia.org/wikipedia/commons/thumb/1/10/Intergovernmental_Panel_on_Climate_Change_Logo.svg/200px-Intergovernmental_Panel_on_Climate_Change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0848" y="1825625"/>
            <a:ext cx="2891639" cy="157594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Emblem of the United Nations.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848" y="3652361"/>
            <a:ext cx="2671724" cy="2273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77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forc-db/ForC/master/figures/World_Map_with_Biogeographic_regions_and_si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90" y="3206"/>
            <a:ext cx="11585240" cy="685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35510" y="0"/>
            <a:ext cx="9144000" cy="943743"/>
          </a:xfrm>
        </p:spPr>
        <p:txBody>
          <a:bodyPr>
            <a:normAutofit/>
          </a:bodyPr>
          <a:lstStyle/>
          <a:p>
            <a:r>
              <a:rPr lang="en-US" dirty="0" smtClean="0"/>
              <a:t>ForC Records</a:t>
            </a:r>
            <a:endParaRPr lang="en-US" dirty="0"/>
          </a:p>
        </p:txBody>
      </p:sp>
    </p:spTree>
    <p:extLst>
      <p:ext uri="{BB962C8B-B14F-4D97-AF65-F5344CB8AC3E}">
        <p14:creationId xmlns:p14="http://schemas.microsoft.com/office/powerpoint/2010/main" val="1725775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smtClean="0"/>
              <a:t>H1: What forest type (boreal, temperate, subtropical, or tropical) </a:t>
            </a:r>
            <a:r>
              <a:rPr lang="en-US" dirty="0" smtClean="0"/>
              <a:t>accumulates the most carbon during natural regrowth?</a:t>
            </a:r>
          </a:p>
          <a:p>
            <a:endParaRPr lang="en-US" dirty="0"/>
          </a:p>
          <a:p>
            <a:endParaRPr lang="en-US" dirty="0" smtClean="0"/>
          </a:p>
          <a:p>
            <a:r>
              <a:rPr lang="en-US" dirty="0" smtClean="0"/>
              <a:t>H2: How accurate are the IPCC estimates of forest carbon accumulation during natural regrowth for each forest type? </a:t>
            </a:r>
            <a:endParaRPr lang="en-US" dirty="0"/>
          </a:p>
        </p:txBody>
      </p:sp>
    </p:spTree>
    <p:extLst>
      <p:ext uri="{BB962C8B-B14F-4D97-AF65-F5344CB8AC3E}">
        <p14:creationId xmlns:p14="http://schemas.microsoft.com/office/powerpoint/2010/main" val="358429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a:xfrm>
            <a:off x="838200" y="1825625"/>
            <a:ext cx="10515600" cy="803275"/>
          </a:xfrm>
        </p:spPr>
        <p:txBody>
          <a:bodyPr>
            <a:normAutofit fontScale="62500" lnSpcReduction="20000"/>
          </a:bodyPr>
          <a:lstStyle/>
          <a:p>
            <a:r>
              <a:rPr lang="en-US" b="1" dirty="0" smtClean="0"/>
              <a:t>ForC Data Nugget A</a:t>
            </a:r>
            <a:r>
              <a:rPr lang="en-US" b="1" dirty="0" smtClean="0"/>
              <a:t>uthor</a:t>
            </a:r>
            <a:r>
              <a:rPr lang="en-US" dirty="0" smtClean="0"/>
              <a:t>: </a:t>
            </a:r>
            <a:r>
              <a:rPr lang="en-US" dirty="0"/>
              <a:t>Ryan </a:t>
            </a:r>
            <a:r>
              <a:rPr lang="en-US" dirty="0" smtClean="0"/>
              <a:t>Helcoski</a:t>
            </a:r>
          </a:p>
          <a:p>
            <a:r>
              <a:rPr lang="en-US" dirty="0" smtClean="0"/>
              <a:t>In addition, </a:t>
            </a:r>
            <a:r>
              <a:rPr lang="en-US" dirty="0"/>
              <a:t>w</a:t>
            </a:r>
            <a:r>
              <a:rPr lang="en-US" dirty="0" smtClean="0"/>
              <a:t>e </a:t>
            </a:r>
            <a:r>
              <a:rPr lang="en-US" dirty="0"/>
              <a:t>would like to thank the following organizations for providing funding to make this endeavor possible</a:t>
            </a:r>
          </a:p>
          <a:p>
            <a:endParaRPr lang="en-US" dirty="0"/>
          </a:p>
        </p:txBody>
      </p:sp>
      <p:pic>
        <p:nvPicPr>
          <p:cNvPr id="4" name="Picture 3"/>
          <p:cNvPicPr>
            <a:picLocks noChangeAspect="1"/>
          </p:cNvPicPr>
          <p:nvPr/>
        </p:nvPicPr>
        <p:blipFill>
          <a:blip r:embed="rId2"/>
          <a:stretch>
            <a:fillRect/>
          </a:stretch>
        </p:blipFill>
        <p:spPr>
          <a:xfrm>
            <a:off x="2643758" y="2763837"/>
            <a:ext cx="6522763" cy="3843338"/>
          </a:xfrm>
          <a:prstGeom prst="rect">
            <a:avLst/>
          </a:prstGeom>
        </p:spPr>
      </p:pic>
    </p:spTree>
    <p:extLst>
      <p:ext uri="{BB962C8B-B14F-4D97-AF65-F5344CB8AC3E}">
        <p14:creationId xmlns:p14="http://schemas.microsoft.com/office/powerpoint/2010/main" val="2636677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A Year in the Life  of Earth’s CO2</a:t>
            </a:r>
            <a:endParaRPr lang="en-US" dirty="0"/>
          </a:p>
        </p:txBody>
      </p:sp>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dirty="0"/>
              <a:t>Before the video begins predict what will happen to Earth’s carbon dioxide concentrations over the course of a year</a:t>
            </a:r>
            <a:r>
              <a:rPr lang="en-US" dirty="0" smtClean="0"/>
              <a:t>.</a:t>
            </a:r>
          </a:p>
          <a:p>
            <a:pPr marL="514350" lvl="0" indent="-514350">
              <a:buFont typeface="+mj-lt"/>
              <a:buAutoNum type="arabicPeriod"/>
            </a:pPr>
            <a:r>
              <a:rPr lang="en-US" dirty="0" smtClean="0"/>
              <a:t>What </a:t>
            </a:r>
            <a:r>
              <a:rPr lang="en-US" dirty="0"/>
              <a:t>happens to the carbon dioxide emitted from fossil fuel </a:t>
            </a:r>
            <a:r>
              <a:rPr lang="en-US" dirty="0" smtClean="0"/>
              <a:t>combustion? Where does it go?</a:t>
            </a:r>
          </a:p>
          <a:p>
            <a:pPr marL="514350" lvl="0" indent="-514350">
              <a:buFont typeface="+mj-lt"/>
              <a:buAutoNum type="arabicPeriod"/>
            </a:pPr>
            <a:r>
              <a:rPr lang="en-US" dirty="0" smtClean="0"/>
              <a:t>Watch </a:t>
            </a:r>
            <a:r>
              <a:rPr lang="en-US" dirty="0"/>
              <a:t>the video carefully and write down quick notes on what you’re seeing as the year progresses. Note months with high and low concentrations. Write down as many observations as you can. Be sure to write down any major changes or anything you hear that is surprising.</a:t>
            </a:r>
          </a:p>
          <a:p>
            <a:pPr marL="514350" lvl="0" indent="-514350">
              <a:buFont typeface="+mj-lt"/>
              <a:buAutoNum type="arabicPeriod"/>
            </a:pPr>
            <a:r>
              <a:rPr lang="en-US" dirty="0"/>
              <a:t>What is happening to the concentrations of carbon dioxide in the air?</a:t>
            </a:r>
          </a:p>
          <a:p>
            <a:endParaRPr lang="en-US" dirty="0"/>
          </a:p>
        </p:txBody>
      </p:sp>
    </p:spTree>
    <p:extLst>
      <p:ext uri="{BB962C8B-B14F-4D97-AF65-F5344CB8AC3E}">
        <p14:creationId xmlns:p14="http://schemas.microsoft.com/office/powerpoint/2010/main" val="31463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98072"/>
                <a:ext cx="10515600" cy="5556477"/>
              </a:xfrm>
            </p:spPr>
            <p:txBody>
              <a:bodyPr>
                <a:normAutofit/>
              </a:bodyPr>
              <a:lstStyle/>
              <a:p>
                <a:pPr marL="0" indent="0" algn="ctr">
                  <a:buNone/>
                </a:pPr>
                <a:r>
                  <a:rPr lang="en-US" sz="5600" b="1" dirty="0" smtClean="0"/>
                  <a:t>Photosynthesis</a:t>
                </a:r>
              </a:p>
              <a:p>
                <a:pPr marL="0" indent="0">
                  <a:buNone/>
                </a:pPr>
                <a14:m>
                  <m:oMathPara xmlns:m="http://schemas.openxmlformats.org/officeDocument/2006/math">
                    <m:oMathParaPr>
                      <m:jc m:val="centerGroup"/>
                    </m:oMathParaPr>
                    <m:oMath xmlns:m="http://schemas.openxmlformats.org/officeDocument/2006/math">
                      <m:r>
                        <a:rPr lang="en-US" sz="4300" i="1" smtClean="0">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𝐶𝑂</m:t>
                          </m:r>
                        </m:e>
                        <m:sub>
                          <m:r>
                            <a:rPr lang="en-US" sz="4300" i="1">
                              <a:latin typeface="Cambria Math" panose="02040503050406030204" pitchFamily="18" charset="0"/>
                            </a:rPr>
                            <m:t>2</m:t>
                          </m:r>
                        </m:sub>
                      </m:sSub>
                      <m:r>
                        <a:rPr lang="en-US" sz="4300" i="1">
                          <a:latin typeface="Cambria Math" panose="02040503050406030204" pitchFamily="18" charset="0"/>
                        </a:rPr>
                        <m:t>+</m:t>
                      </m:r>
                      <m:sSub>
                        <m:sSubPr>
                          <m:ctrlPr>
                            <a:rPr lang="en-US" sz="4300" i="1">
                              <a:latin typeface="Cambria Math" panose="02040503050406030204" pitchFamily="18" charset="0"/>
                            </a:rPr>
                          </m:ctrlPr>
                        </m:sSubPr>
                        <m:e>
                          <m:r>
                            <a:rPr lang="en-US" sz="4300" i="1">
                              <a:latin typeface="Cambria Math" panose="02040503050406030204" pitchFamily="18" charset="0"/>
                            </a:rPr>
                            <m:t>6</m:t>
                          </m:r>
                          <m:r>
                            <a:rPr lang="en-US" sz="4300" i="1">
                              <a:latin typeface="Cambria Math" panose="02040503050406030204" pitchFamily="18" charset="0"/>
                            </a:rPr>
                            <m:t>𝐻</m:t>
                          </m:r>
                        </m:e>
                        <m:sub>
                          <m:r>
                            <a:rPr lang="en-US" sz="4300" i="1">
                              <a:latin typeface="Cambria Math" panose="02040503050406030204" pitchFamily="18" charset="0"/>
                            </a:rPr>
                            <m:t>2</m:t>
                          </m:r>
                        </m:sub>
                      </m:sSub>
                      <m:r>
                        <a:rPr lang="en-US" sz="4300" i="1">
                          <a:latin typeface="Cambria Math" panose="02040503050406030204" pitchFamily="18" charset="0"/>
                        </a:rPr>
                        <m:t>𝑂</m:t>
                      </m:r>
                      <m:r>
                        <a:rPr lang="en-US" sz="4300" i="1">
                          <a:latin typeface="Cambria Math" panose="02040503050406030204" pitchFamily="18" charset="0"/>
                        </a:rPr>
                        <m:t>+</m:t>
                      </m:r>
                      <m:r>
                        <a:rPr lang="en-US" sz="4300" i="1">
                          <a:latin typeface="Cambria Math" panose="02040503050406030204" pitchFamily="18" charset="0"/>
                        </a:rPr>
                        <m:t>𝐸𝑛𝑒𝑟𝑔𝑦</m:t>
                      </m:r>
                      <m:r>
                        <a:rPr lang="en-US" sz="4300" i="1">
                          <a:latin typeface="Cambria Math" panose="02040503050406030204" pitchFamily="18" charset="0"/>
                        </a:rPr>
                        <m:t>→ </m:t>
                      </m:r>
                      <m:sSub>
                        <m:sSubPr>
                          <m:ctrlPr>
                            <a:rPr lang="en-US" sz="4300" i="1">
                              <a:latin typeface="Cambria Math" panose="02040503050406030204" pitchFamily="18" charset="0"/>
                            </a:rPr>
                          </m:ctrlPr>
                        </m:sSubPr>
                        <m:e>
                          <m:r>
                            <a:rPr lang="en-US" sz="4300" i="1">
                              <a:latin typeface="Cambria Math" panose="02040503050406030204" pitchFamily="18" charset="0"/>
                            </a:rPr>
                            <m:t>𝐶</m:t>
                          </m:r>
                        </m:e>
                        <m:sub>
                          <m:r>
                            <a:rPr lang="en-US" sz="4300" i="1">
                              <a:latin typeface="Cambria Math" panose="02040503050406030204" pitchFamily="18" charset="0"/>
                            </a:rPr>
                            <m:t>6</m:t>
                          </m:r>
                        </m:sub>
                      </m:sSub>
                      <m:sSub>
                        <m:sSubPr>
                          <m:ctrlPr>
                            <a:rPr lang="en-US" sz="4300" i="1">
                              <a:latin typeface="Cambria Math" panose="02040503050406030204" pitchFamily="18" charset="0"/>
                            </a:rPr>
                          </m:ctrlPr>
                        </m:sSubPr>
                        <m:e>
                          <m:r>
                            <a:rPr lang="en-US" sz="4300" i="1">
                              <a:latin typeface="Cambria Math" panose="02040503050406030204" pitchFamily="18" charset="0"/>
                            </a:rPr>
                            <m:t>𝐻</m:t>
                          </m:r>
                        </m:e>
                        <m:sub>
                          <m:r>
                            <a:rPr lang="en-US" sz="4300" i="1">
                              <a:latin typeface="Cambria Math" panose="02040503050406030204" pitchFamily="18" charset="0"/>
                            </a:rPr>
                            <m:t>12</m:t>
                          </m:r>
                        </m:sub>
                      </m:sSub>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6</m:t>
                          </m:r>
                        </m:sub>
                      </m:sSub>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2</m:t>
                          </m:r>
                        </m:sub>
                      </m:sSub>
                    </m:oMath>
                  </m:oMathPara>
                </a14:m>
                <a:endParaRPr lang="en-US" sz="4300" dirty="0" smtClean="0"/>
              </a:p>
              <a:p>
                <a:pPr marL="0" indent="0">
                  <a:buNone/>
                </a:pPr>
                <a:endParaRPr lang="en-US" dirty="0" smtClean="0"/>
              </a:p>
              <a:p>
                <a:pPr marL="0" indent="0">
                  <a:buNone/>
                </a:pPr>
                <a:endParaRPr lang="en-US" dirty="0"/>
              </a:p>
              <a:p>
                <a:pPr marL="0" indent="0">
                  <a:buNone/>
                </a:pPr>
                <a:endParaRPr lang="en-US" dirty="0"/>
              </a:p>
              <a:p>
                <a:pPr marL="0" indent="0" algn="ctr">
                  <a:buNone/>
                </a:pPr>
                <a:r>
                  <a:rPr lang="en-US" sz="5600" b="1" dirty="0" smtClean="0"/>
                  <a:t>Cellular Respiration</a:t>
                </a:r>
              </a:p>
              <a:p>
                <a:pPr marL="0" indent="0" algn="ctr">
                  <a:buNone/>
                </a:pPr>
                <a14:m>
                  <m:oMathPara xmlns:m="http://schemas.openxmlformats.org/officeDocument/2006/math">
                    <m:oMathParaPr>
                      <m:jc m:val="centerGroup"/>
                    </m:oMathParaPr>
                    <m:oMath xmlns:m="http://schemas.openxmlformats.org/officeDocument/2006/math">
                      <m:sSub>
                        <m:sSubPr>
                          <m:ctrlPr>
                            <a:rPr lang="en-US" sz="4300" i="1">
                              <a:latin typeface="Cambria Math" panose="02040503050406030204" pitchFamily="18" charset="0"/>
                            </a:rPr>
                          </m:ctrlPr>
                        </m:sSubPr>
                        <m:e>
                          <m:r>
                            <a:rPr lang="en-US" sz="4300" i="1">
                              <a:latin typeface="Cambria Math" panose="02040503050406030204" pitchFamily="18" charset="0"/>
                            </a:rPr>
                            <m:t>𝐶</m:t>
                          </m:r>
                        </m:e>
                        <m:sub>
                          <m:r>
                            <a:rPr lang="en-US" sz="4300" i="1">
                              <a:latin typeface="Cambria Math" panose="02040503050406030204" pitchFamily="18" charset="0"/>
                            </a:rPr>
                            <m:t>6</m:t>
                          </m:r>
                        </m:sub>
                      </m:sSub>
                      <m:sSub>
                        <m:sSubPr>
                          <m:ctrlPr>
                            <a:rPr lang="en-US" sz="4300" i="1">
                              <a:latin typeface="Cambria Math" panose="02040503050406030204" pitchFamily="18" charset="0"/>
                            </a:rPr>
                          </m:ctrlPr>
                        </m:sSubPr>
                        <m:e>
                          <m:r>
                            <a:rPr lang="en-US" sz="4300" i="1">
                              <a:latin typeface="Cambria Math" panose="02040503050406030204" pitchFamily="18" charset="0"/>
                            </a:rPr>
                            <m:t>𝐻</m:t>
                          </m:r>
                        </m:e>
                        <m:sub>
                          <m:r>
                            <a:rPr lang="en-US" sz="4300" i="1">
                              <a:latin typeface="Cambria Math" panose="02040503050406030204" pitchFamily="18" charset="0"/>
                            </a:rPr>
                            <m:t>12</m:t>
                          </m:r>
                        </m:sub>
                      </m:sSub>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6</m:t>
                          </m:r>
                        </m:sub>
                      </m:sSub>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2</m:t>
                          </m:r>
                        </m:sub>
                      </m:sSub>
                      <m:r>
                        <a:rPr lang="en-US" sz="4300" i="1">
                          <a:latin typeface="Cambria Math" panose="02040503050406030204" pitchFamily="18" charset="0"/>
                        </a:rPr>
                        <m:t>→</m:t>
                      </m:r>
                      <m:sSub>
                        <m:sSubPr>
                          <m:ctrlPr>
                            <a:rPr lang="en-US" sz="4300" i="1">
                              <a:latin typeface="Cambria Math" panose="02040503050406030204" pitchFamily="18" charset="0"/>
                            </a:rPr>
                          </m:ctrlPr>
                        </m:sSubPr>
                        <m:e>
                          <m:r>
                            <a:rPr lang="en-US" sz="4300" i="1">
                              <a:latin typeface="Cambria Math" panose="02040503050406030204" pitchFamily="18" charset="0"/>
                            </a:rPr>
                            <m:t>6</m:t>
                          </m:r>
                          <m:r>
                            <a:rPr lang="en-US" sz="4300" i="1">
                              <a:latin typeface="Cambria Math" panose="02040503050406030204" pitchFamily="18" charset="0"/>
                            </a:rPr>
                            <m:t>𝐻</m:t>
                          </m:r>
                        </m:e>
                        <m:sub>
                          <m:r>
                            <a:rPr lang="en-US" sz="4300" i="1">
                              <a:latin typeface="Cambria Math" panose="02040503050406030204" pitchFamily="18" charset="0"/>
                            </a:rPr>
                            <m:t>2</m:t>
                          </m:r>
                        </m:sub>
                      </m:sSub>
                      <m:r>
                        <a:rPr lang="en-US" sz="4300" i="1">
                          <a:latin typeface="Cambria Math" panose="02040503050406030204" pitchFamily="18" charset="0"/>
                        </a:rPr>
                        <m:t>𝑂</m:t>
                      </m:r>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𝐶𝑂</m:t>
                          </m:r>
                        </m:e>
                        <m:sub>
                          <m:r>
                            <a:rPr lang="en-US" sz="4300" i="1">
                              <a:latin typeface="Cambria Math" panose="02040503050406030204" pitchFamily="18" charset="0"/>
                            </a:rPr>
                            <m:t>2</m:t>
                          </m:r>
                        </m:sub>
                      </m:sSub>
                      <m:r>
                        <a:rPr lang="en-US" sz="4300" i="1">
                          <a:latin typeface="Cambria Math" panose="02040503050406030204" pitchFamily="18" charset="0"/>
                        </a:rPr>
                        <m:t>+</m:t>
                      </m:r>
                      <m:r>
                        <a:rPr lang="en-US" sz="4300" i="1">
                          <a:latin typeface="Cambria Math" panose="02040503050406030204" pitchFamily="18" charset="0"/>
                        </a:rPr>
                        <m:t>𝐸𝑛𝑒𝑟𝑔𝑦</m:t>
                      </m:r>
                    </m:oMath>
                  </m:oMathPara>
                </a14:m>
                <a:endParaRPr lang="en-US" sz="4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98072"/>
                <a:ext cx="10515600" cy="5556477"/>
              </a:xfrm>
              <a:blipFill rotWithShape="0">
                <a:blip r:embed="rId3"/>
                <a:stretch>
                  <a:fillRect t="-4605"/>
                </a:stretch>
              </a:blipFill>
            </p:spPr>
            <p:txBody>
              <a:bodyPr/>
              <a:lstStyle/>
              <a:p>
                <a:r>
                  <a:rPr lang="en-US">
                    <a:noFill/>
                  </a:rPr>
                  <a:t> </a:t>
                </a:r>
              </a:p>
            </p:txBody>
          </p:sp>
        </mc:Fallback>
      </mc:AlternateContent>
    </p:spTree>
    <p:extLst>
      <p:ext uri="{BB962C8B-B14F-4D97-AF65-F5344CB8AC3E}">
        <p14:creationId xmlns:p14="http://schemas.microsoft.com/office/powerpoint/2010/main" val="1365632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9C0FC-4588-4D85-9863-4CDF4C4EA788}"/>
              </a:ext>
            </a:extLst>
          </p:cNvPr>
          <p:cNvSpPr>
            <a:spLocks noGrp="1"/>
          </p:cNvSpPr>
          <p:nvPr>
            <p:ph type="title"/>
          </p:nvPr>
        </p:nvSpPr>
        <p:spPr>
          <a:xfrm>
            <a:off x="648929" y="102870"/>
            <a:ext cx="3651467" cy="2202999"/>
          </a:xfrm>
        </p:spPr>
        <p:txBody>
          <a:bodyPr>
            <a:normAutofit/>
          </a:bodyPr>
          <a:lstStyle/>
          <a:p>
            <a:r>
              <a:rPr lang="en-US" dirty="0"/>
              <a:t>Biological Carbon Cycle</a:t>
            </a:r>
          </a:p>
        </p:txBody>
      </p:sp>
      <p:sp>
        <p:nvSpPr>
          <p:cNvPr id="3" name="Content Placeholder 2">
            <a:extLst>
              <a:ext uri="{FF2B5EF4-FFF2-40B4-BE49-F238E27FC236}">
                <a16:creationId xmlns:a16="http://schemas.microsoft.com/office/drawing/2014/main" xmlns="" id="{536683DF-1A63-4C53-BBC9-92380EA73A53}"/>
              </a:ext>
            </a:extLst>
          </p:cNvPr>
          <p:cNvSpPr>
            <a:spLocks noGrp="1"/>
          </p:cNvSpPr>
          <p:nvPr>
            <p:ph idx="1"/>
          </p:nvPr>
        </p:nvSpPr>
        <p:spPr>
          <a:xfrm>
            <a:off x="262890" y="2068830"/>
            <a:ext cx="4251960" cy="4154989"/>
          </a:xfrm>
        </p:spPr>
        <p:txBody>
          <a:bodyPr>
            <a:noAutofit/>
          </a:bodyPr>
          <a:lstStyle/>
          <a:p>
            <a:r>
              <a:rPr lang="en-US" sz="2400" dirty="0"/>
              <a:t>Carbon enters all food webs, both terrestrial and aquatic, through </a:t>
            </a:r>
            <a:r>
              <a:rPr lang="en-US" sz="2400" b="1" dirty="0"/>
              <a:t>autotrophs</a:t>
            </a:r>
            <a:r>
              <a:rPr lang="en-US" sz="2400" dirty="0"/>
              <a:t> (usually through photosynthesis)</a:t>
            </a:r>
          </a:p>
          <a:p>
            <a:r>
              <a:rPr lang="en-US" sz="2400" b="1" dirty="0"/>
              <a:t>Heterotrophs </a:t>
            </a:r>
            <a:r>
              <a:rPr lang="en-US" sz="2400" dirty="0"/>
              <a:t>consume the organic molecules, and the organic carbon is passed through food chains and webs.</a:t>
            </a:r>
          </a:p>
          <a:p>
            <a:r>
              <a:rPr lang="en-US" sz="2400" dirty="0"/>
              <a:t>Carbon is released back into the atmosphere through </a:t>
            </a:r>
            <a:r>
              <a:rPr lang="en-US" sz="2400" b="1" dirty="0"/>
              <a:t>cellular respiration</a:t>
            </a:r>
          </a:p>
          <a:p>
            <a:pPr lvl="1"/>
            <a:r>
              <a:rPr lang="en-US" dirty="0"/>
              <a:t>Producers, Consumers, Decomposers</a:t>
            </a:r>
          </a:p>
        </p:txBody>
      </p:sp>
      <p:pic>
        <p:nvPicPr>
          <p:cNvPr id="5" name="Picture 4"/>
          <p:cNvPicPr>
            <a:picLocks noChangeAspect="1"/>
          </p:cNvPicPr>
          <p:nvPr/>
        </p:nvPicPr>
        <p:blipFill>
          <a:blip r:embed="rId3"/>
          <a:stretch>
            <a:fillRect/>
          </a:stretch>
        </p:blipFill>
        <p:spPr>
          <a:xfrm>
            <a:off x="4381500" y="0"/>
            <a:ext cx="7810500" cy="6858000"/>
          </a:xfrm>
          <a:prstGeom prst="rect">
            <a:avLst/>
          </a:prstGeom>
        </p:spPr>
      </p:pic>
    </p:spTree>
    <p:extLst>
      <p:ext uri="{BB962C8B-B14F-4D97-AF65-F5344CB8AC3E}">
        <p14:creationId xmlns:p14="http://schemas.microsoft.com/office/powerpoint/2010/main" val="222085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xmlns="" id="{3DE69DDB-02E1-4C69-95C6-D039E73930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6" r="10350"/>
          <a:stretch/>
        </p:blipFill>
        <p:spPr bwMode="auto">
          <a:xfrm>
            <a:off x="6185051"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xmlns="" id="{AA1B7DFC-E8FE-4FA1-9709-A6A77AEFD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
          <a:stretch/>
        </p:blipFill>
        <p:spPr bwMode="auto">
          <a:xfrm>
            <a:off x="166989" y="54785"/>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9230" name="Freeform: Shape 80">
            <a:extLst>
              <a:ext uri="{FF2B5EF4-FFF2-40B4-BE49-F238E27FC236}">
                <a16:creationId xmlns:a16="http://schemas.microsoft.com/office/drawing/2014/main" xmlns="" id="{37FEB674-D811-4FFE-A878-29D0C0ED18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4A869355-BB99-40D8-8D5C-62CCB5A64C23}"/>
              </a:ext>
            </a:extLst>
          </p:cNvPr>
          <p:cNvSpPr>
            <a:spLocks noGrp="1"/>
          </p:cNvSpPr>
          <p:nvPr>
            <p:ph idx="1"/>
          </p:nvPr>
        </p:nvSpPr>
        <p:spPr>
          <a:xfrm>
            <a:off x="435184" y="1863090"/>
            <a:ext cx="4620544" cy="2857500"/>
          </a:xfrm>
        </p:spPr>
        <p:txBody>
          <a:bodyPr>
            <a:noAutofit/>
          </a:bodyPr>
          <a:lstStyle/>
          <a:p>
            <a:r>
              <a:rPr lang="en-US" sz="2400" b="1" dirty="0"/>
              <a:t>Carbon fixation</a:t>
            </a:r>
            <a:r>
              <a:rPr lang="en-US" sz="2400" dirty="0"/>
              <a:t>: the conversion of inorganic carbon (carbon dioxide) to organic compounds by living organisms</a:t>
            </a:r>
          </a:p>
          <a:p>
            <a:r>
              <a:rPr lang="en-US" sz="2400" b="1" dirty="0"/>
              <a:t>Carbon sequestration</a:t>
            </a:r>
            <a:r>
              <a:rPr lang="en-US" sz="2400" dirty="0"/>
              <a:t>: a natural or artificial process where carbon dioxide is removed from the atmosphere and held in solid or liquid form.</a:t>
            </a:r>
          </a:p>
        </p:txBody>
      </p:sp>
    </p:spTree>
    <p:extLst>
      <p:ext uri="{BB962C8B-B14F-4D97-AF65-F5344CB8AC3E}">
        <p14:creationId xmlns:p14="http://schemas.microsoft.com/office/powerpoint/2010/main" val="4128912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qph.fs.quoracdn.net/main-qimg-bd6fe7b2bd4bf7aabe6f3919705aa7cd-c"/>
          <p:cNvPicPr/>
          <p:nvPr/>
        </p:nvPicPr>
        <p:blipFill>
          <a:blip r:embed="rId3">
            <a:extLst>
              <a:ext uri="{28A0092B-C50C-407E-A947-70E740481C1C}">
                <a14:useLocalDpi xmlns:a14="http://schemas.microsoft.com/office/drawing/2010/main" val="0"/>
              </a:ext>
            </a:extLst>
          </a:blip>
          <a:srcRect/>
          <a:stretch>
            <a:fillRect/>
          </a:stretch>
        </p:blipFill>
        <p:spPr bwMode="auto">
          <a:xfrm>
            <a:off x="1323474" y="0"/>
            <a:ext cx="9035717" cy="6858000"/>
          </a:xfrm>
          <a:prstGeom prst="rect">
            <a:avLst/>
          </a:prstGeom>
          <a:noFill/>
          <a:ln>
            <a:noFill/>
          </a:ln>
        </p:spPr>
      </p:pic>
    </p:spTree>
    <p:extLst>
      <p:ext uri="{BB962C8B-B14F-4D97-AF65-F5344CB8AC3E}">
        <p14:creationId xmlns:p14="http://schemas.microsoft.com/office/powerpoint/2010/main" val="3658641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270461" y="0"/>
            <a:ext cx="8945881" cy="6858000"/>
          </a:xfrm>
          <a:prstGeom prst="rect">
            <a:avLst/>
          </a:prstGeom>
        </p:spPr>
      </p:pic>
    </p:spTree>
    <p:extLst>
      <p:ext uri="{BB962C8B-B14F-4D97-AF65-F5344CB8AC3E}">
        <p14:creationId xmlns:p14="http://schemas.microsoft.com/office/powerpoint/2010/main" val="2699508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t>
            </a:r>
            <a:r>
              <a:rPr lang="en-US" dirty="0"/>
              <a:t>. Susan Cook-Patton</a:t>
            </a:r>
          </a:p>
        </p:txBody>
      </p:sp>
      <p:sp>
        <p:nvSpPr>
          <p:cNvPr id="3" name="Content Placeholder 2"/>
          <p:cNvSpPr>
            <a:spLocks noGrp="1"/>
          </p:cNvSpPr>
          <p:nvPr>
            <p:ph idx="1"/>
          </p:nvPr>
        </p:nvSpPr>
        <p:spPr>
          <a:xfrm>
            <a:off x="838200" y="1825625"/>
            <a:ext cx="5964936" cy="4351338"/>
          </a:xfrm>
        </p:spPr>
        <p:txBody>
          <a:bodyPr/>
          <a:lstStyle/>
          <a:p>
            <a:r>
              <a:rPr lang="en-US" dirty="0" smtClean="0"/>
              <a:t>She studies the importance of plant </a:t>
            </a:r>
            <a:r>
              <a:rPr lang="en-US" dirty="0"/>
              <a:t>diversity and </a:t>
            </a:r>
            <a:r>
              <a:rPr lang="en-US" dirty="0" smtClean="0"/>
              <a:t>how </a:t>
            </a:r>
            <a:r>
              <a:rPr lang="en-US" dirty="0"/>
              <a:t>changes in climate and biodiversity </a:t>
            </a:r>
            <a:r>
              <a:rPr lang="en-US" dirty="0" smtClean="0"/>
              <a:t>impact </a:t>
            </a:r>
            <a:r>
              <a:rPr lang="en-US" dirty="0"/>
              <a:t>the health of natural and urban ecosystems. </a:t>
            </a:r>
          </a:p>
          <a:p>
            <a:r>
              <a:rPr lang="en-US" dirty="0" smtClean="0"/>
              <a:t>She is a forest restoration scientist for The Nature Conservancy</a:t>
            </a:r>
            <a:endParaRPr lang="en-US" dirty="0"/>
          </a:p>
        </p:txBody>
      </p:sp>
      <p:pic>
        <p:nvPicPr>
          <p:cNvPr id="5" name="Picture 4"/>
          <p:cNvPicPr>
            <a:picLocks noChangeAspect="1"/>
          </p:cNvPicPr>
          <p:nvPr/>
        </p:nvPicPr>
        <p:blipFill>
          <a:blip r:embed="rId2"/>
          <a:stretch>
            <a:fillRect/>
          </a:stretch>
        </p:blipFill>
        <p:spPr>
          <a:xfrm>
            <a:off x="7468086" y="1572722"/>
            <a:ext cx="3885714" cy="4857143"/>
          </a:xfrm>
          <a:prstGeom prst="rect">
            <a:avLst/>
          </a:prstGeom>
        </p:spPr>
      </p:pic>
    </p:spTree>
    <p:extLst>
      <p:ext uri="{BB962C8B-B14F-4D97-AF65-F5344CB8AC3E}">
        <p14:creationId xmlns:p14="http://schemas.microsoft.com/office/powerpoint/2010/main" val="127680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5894</TotalTime>
  <Words>1171</Words>
  <Application>Microsoft Office PowerPoint</Application>
  <PresentationFormat>Widescreen</PresentationFormat>
  <Paragraphs>106</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How does carbon sequestration from natural forest regrowth differ around the world?</vt:lpstr>
      <vt:lpstr>ForC Records</vt:lpstr>
      <vt:lpstr>A Year in the Life  of Earth’s CO2</vt:lpstr>
      <vt:lpstr>PowerPoint Presentation</vt:lpstr>
      <vt:lpstr>Biological Carbon Cycle</vt:lpstr>
      <vt:lpstr>PowerPoint Presentation</vt:lpstr>
      <vt:lpstr>PowerPoint Presentation</vt:lpstr>
      <vt:lpstr>PowerPoint Presentation</vt:lpstr>
      <vt:lpstr>Dr. Susan Cook-Patton</vt:lpstr>
      <vt:lpstr>Dr. Kristina Anderson-Teixeira</vt:lpstr>
      <vt:lpstr>Biome: A distinct community of plants and animals occupying a specific environment </vt:lpstr>
      <vt:lpstr>Boreal Forest</vt:lpstr>
      <vt:lpstr>Temperate Forest</vt:lpstr>
      <vt:lpstr>Subtropical Forest</vt:lpstr>
      <vt:lpstr>Tropical Forest</vt:lpstr>
      <vt:lpstr>Forest Regrowth</vt:lpstr>
      <vt:lpstr>ForC Records</vt:lpstr>
      <vt:lpstr>ForC: The Forest Carbon database</vt:lpstr>
      <vt:lpstr>Intergovernmental Panel on Climate Change</vt:lpstr>
      <vt:lpstr>Hypotheses</vt:lpstr>
      <vt:lpstr>Acknowledgements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Helcoski, Ryan</dc:creator>
  <cp:lastModifiedBy>hp</cp:lastModifiedBy>
  <cp:revision>94</cp:revision>
  <dcterms:created xsi:type="dcterms:W3CDTF">2018-08-07T19:34:45Z</dcterms:created>
  <dcterms:modified xsi:type="dcterms:W3CDTF">2020-08-30T14:43:39Z</dcterms:modified>
</cp:coreProperties>
</file>